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5"/>
  </p:notesMasterIdLst>
  <p:sldIdLst>
    <p:sldId id="256" r:id="rId3"/>
    <p:sldId id="286" r:id="rId4"/>
    <p:sldId id="287" r:id="rId5"/>
    <p:sldId id="288" r:id="rId6"/>
    <p:sldId id="289" r:id="rId7"/>
    <p:sldId id="306" r:id="rId8"/>
    <p:sldId id="290" r:id="rId9"/>
    <p:sldId id="307" r:id="rId10"/>
    <p:sldId id="296" r:id="rId11"/>
    <p:sldId id="294" r:id="rId12"/>
    <p:sldId id="308" r:id="rId13"/>
    <p:sldId id="309" r:id="rId14"/>
    <p:sldId id="310" r:id="rId15"/>
    <p:sldId id="311" r:id="rId16"/>
    <p:sldId id="312" r:id="rId17"/>
    <p:sldId id="313" r:id="rId18"/>
    <p:sldId id="295" r:id="rId19"/>
    <p:sldId id="314" r:id="rId20"/>
    <p:sldId id="315" r:id="rId21"/>
    <p:sldId id="316" r:id="rId22"/>
    <p:sldId id="317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879"/>
    <a:srgbClr val="497593"/>
    <a:srgbClr val="7B98B2"/>
    <a:srgbClr val="B3C3D3"/>
    <a:srgbClr val="004165"/>
    <a:srgbClr val="772432"/>
    <a:srgbClr val="FEEE9F"/>
    <a:srgbClr val="E5E5E5"/>
    <a:srgbClr val="F5F5F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7"/>
    <p:restoredTop sz="94218"/>
  </p:normalViewPr>
  <p:slideViewPr>
    <p:cSldViewPr snapToGrid="0" snapToObjects="1">
      <p:cViewPr varScale="1">
        <p:scale>
          <a:sx n="115" d="100"/>
          <a:sy n="115" d="100"/>
        </p:scale>
        <p:origin x="232" y="1536"/>
      </p:cViewPr>
      <p:guideLst>
        <p:guide orient="horz" pos="1344"/>
        <p:guide pos="3840"/>
      </p:guideLst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B49-3275-304E-93C5-D45AEE032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from Scratch</a:t>
            </a:r>
            <a:br>
              <a:rPr lang="en-US" dirty="0"/>
            </a:br>
            <a:r>
              <a:rPr lang="en-US" dirty="0"/>
              <a:t>How to Sponsor New Clubs</a:t>
            </a: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5105C850-BF32-F94D-9C5A-529DBA64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394" y="6453499"/>
            <a:ext cx="6594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itchFamily="2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dirty="0"/>
              <a:t>218HCD</a:t>
            </a:r>
          </a:p>
        </p:txBody>
      </p:sp>
    </p:spTree>
    <p:extLst>
      <p:ext uri="{BB962C8B-B14F-4D97-AF65-F5344CB8AC3E}">
        <p14:creationId xmlns:p14="http://schemas.microsoft.com/office/powerpoint/2010/main" val="274362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Establish a Corporate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b="1" dirty="0"/>
              <a:t>After the Introduction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 Set an appointment.</a:t>
            </a:r>
          </a:p>
          <a:p>
            <a:pPr>
              <a:buFont typeface="+mj-lt"/>
              <a:buAutoNum type="arabicPeriod"/>
            </a:pPr>
            <a:r>
              <a:rPr lang="en-US" dirty="0"/>
              <a:t> Prepare for the meeting.</a:t>
            </a:r>
          </a:p>
          <a:p>
            <a:pPr>
              <a:buFont typeface="+mj-lt"/>
              <a:buAutoNum type="arabicPeriod"/>
            </a:pPr>
            <a:r>
              <a:rPr lang="en-US" dirty="0"/>
              <a:t> Share about other corporations.</a:t>
            </a:r>
          </a:p>
          <a:p>
            <a:pPr>
              <a:buFont typeface="+mj-lt"/>
              <a:buAutoNum type="arabicPeriod"/>
            </a:pPr>
            <a:r>
              <a:rPr lang="en-US" dirty="0"/>
              <a:t> Wrap it up.</a:t>
            </a:r>
          </a:p>
        </p:txBody>
      </p:sp>
    </p:spTree>
    <p:extLst>
      <p:ext uri="{BB962C8B-B14F-4D97-AF65-F5344CB8AC3E}">
        <p14:creationId xmlns:p14="http://schemas.microsoft.com/office/powerpoint/2010/main" val="257396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Establish a Corporate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b="1" dirty="0"/>
              <a:t>Discussing the Finances</a:t>
            </a:r>
            <a:endParaRPr lang="en-US" dirty="0"/>
          </a:p>
          <a:p>
            <a:r>
              <a:rPr lang="en-US" dirty="0"/>
              <a:t>Finalize its financial commitment.</a:t>
            </a:r>
          </a:p>
          <a:p>
            <a:r>
              <a:rPr lang="en-US" dirty="0"/>
              <a:t>Determine what portion of the club costs the company will pay.</a:t>
            </a:r>
          </a:p>
        </p:txBody>
      </p:sp>
    </p:spTree>
    <p:extLst>
      <p:ext uri="{BB962C8B-B14F-4D97-AF65-F5344CB8AC3E}">
        <p14:creationId xmlns:p14="http://schemas.microsoft.com/office/powerpoint/2010/main" val="253086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Establish a Corporate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b="1" dirty="0"/>
              <a:t>Money Matters</a:t>
            </a:r>
            <a:endParaRPr lang="en-US" dirty="0"/>
          </a:p>
          <a:p>
            <a:r>
              <a:rPr lang="en-US" dirty="0"/>
              <a:t>Designate a club officer to hold the payments.</a:t>
            </a:r>
          </a:p>
          <a:p>
            <a:r>
              <a:rPr lang="en-US" dirty="0"/>
              <a:t>Hold the payments until they are sent to Toastmasters International.</a:t>
            </a:r>
          </a:p>
          <a:p>
            <a:r>
              <a:rPr lang="en-US" dirty="0"/>
              <a:t>Deposit the payment into another club’s account.</a:t>
            </a:r>
          </a:p>
        </p:txBody>
      </p:sp>
    </p:spTree>
    <p:extLst>
      <p:ext uri="{BB962C8B-B14F-4D97-AF65-F5344CB8AC3E}">
        <p14:creationId xmlns:p14="http://schemas.microsoft.com/office/powerpoint/2010/main" val="334682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Establish a Corporate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Demonstration Meetings</a:t>
            </a:r>
            <a:endParaRPr lang="en-US" dirty="0"/>
          </a:p>
          <a:p>
            <a:r>
              <a:rPr lang="en-US" dirty="0"/>
              <a:t>Toastmaster</a:t>
            </a:r>
          </a:p>
          <a:p>
            <a:r>
              <a:rPr lang="en-US" dirty="0"/>
              <a:t>Timer</a:t>
            </a:r>
          </a:p>
          <a:p>
            <a:r>
              <a:rPr lang="en-US" dirty="0"/>
              <a:t>Ah-Counter</a:t>
            </a:r>
          </a:p>
          <a:p>
            <a:r>
              <a:rPr lang="en-US" dirty="0"/>
              <a:t>Grammarian</a:t>
            </a:r>
          </a:p>
          <a:p>
            <a:r>
              <a:rPr lang="en-US" dirty="0"/>
              <a:t>General Evaluator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40C3C-79D9-8842-8CD3-53A8F8F53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68" y="2057597"/>
            <a:ext cx="5638800" cy="4332319"/>
          </a:xfrm>
        </p:spPr>
        <p:txBody>
          <a:bodyPr/>
          <a:lstStyle/>
          <a:p>
            <a:r>
              <a:rPr lang="en-US" dirty="0"/>
              <a:t>Speaker</a:t>
            </a:r>
          </a:p>
          <a:p>
            <a:r>
              <a:rPr lang="en-US" dirty="0"/>
              <a:t>Evaluator</a:t>
            </a:r>
          </a:p>
          <a:p>
            <a:r>
              <a:rPr lang="en-US" dirty="0" err="1"/>
              <a:t>Topicsmaster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2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Establish a Corporate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b="1" dirty="0"/>
              <a:t>The Demonstration Meeting</a:t>
            </a:r>
          </a:p>
          <a:p>
            <a:r>
              <a:rPr lang="en-US" dirty="0"/>
              <a:t>Keep the meeting within time limits.</a:t>
            </a:r>
          </a:p>
          <a:p>
            <a:r>
              <a:rPr lang="en-US" dirty="0"/>
              <a:t>Include three aspects.</a:t>
            </a:r>
          </a:p>
          <a:p>
            <a:r>
              <a:rPr lang="en-US" dirty="0"/>
              <a:t>Select a team.</a:t>
            </a:r>
          </a:p>
          <a:p>
            <a:r>
              <a:rPr lang="en-US" dirty="0"/>
              <a:t>Select Toastmasters for various roles.</a:t>
            </a:r>
          </a:p>
          <a:p>
            <a:r>
              <a:rPr lang="en-US" dirty="0"/>
              <a:t>Invite high-level representatives.</a:t>
            </a:r>
          </a:p>
          <a:p>
            <a:r>
              <a:rPr lang="en-US" dirty="0"/>
              <a:t>Have each guest sign a guest book.</a:t>
            </a:r>
          </a:p>
        </p:txBody>
      </p:sp>
    </p:spTree>
    <p:extLst>
      <p:ext uri="{BB962C8B-B14F-4D97-AF65-F5344CB8AC3E}">
        <p14:creationId xmlns:p14="http://schemas.microsoft.com/office/powerpoint/2010/main" val="350534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Establish a Corporate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Before the Demonstration</a:t>
            </a:r>
          </a:p>
          <a:p>
            <a:r>
              <a:rPr lang="en-US" dirty="0"/>
              <a:t>Appoint prospective members.</a:t>
            </a:r>
          </a:p>
          <a:p>
            <a:r>
              <a:rPr lang="en-US" dirty="0"/>
              <a:t>Ask for volunteers.</a:t>
            </a:r>
          </a:p>
          <a:p>
            <a:r>
              <a:rPr lang="en-US" dirty="0"/>
              <a:t>Volunteers need not speak.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40C3C-79D9-8842-8CD3-53A8F8F53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68" y="1535080"/>
            <a:ext cx="5638800" cy="4332319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During the Demonstration</a:t>
            </a:r>
            <a:endParaRPr lang="en-US" dirty="0"/>
          </a:p>
          <a:p>
            <a:r>
              <a:rPr lang="en-US" dirty="0"/>
              <a:t>Prospective member comes to lectern when called.</a:t>
            </a:r>
          </a:p>
          <a:p>
            <a:r>
              <a:rPr lang="en-US" dirty="0"/>
              <a:t>Toastmaster acts as the narrator.</a:t>
            </a:r>
          </a:p>
          <a:p>
            <a:r>
              <a:rPr lang="en-US" dirty="0"/>
              <a:t>Toastmaster describes the role.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8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Launch a Community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Toastmasters Teamwork</a:t>
            </a:r>
          </a:p>
          <a:p>
            <a:r>
              <a:rPr lang="en-US" dirty="0"/>
              <a:t>Two sponsors</a:t>
            </a:r>
          </a:p>
          <a:p>
            <a:r>
              <a:rPr lang="en-US" dirty="0"/>
              <a:t>Two mentors</a:t>
            </a:r>
          </a:p>
          <a:p>
            <a:r>
              <a:rPr lang="en-US" dirty="0"/>
              <a:t>District Director</a:t>
            </a:r>
          </a:p>
          <a:p>
            <a:r>
              <a:rPr lang="en-US" dirty="0"/>
              <a:t>Club Growth Director</a:t>
            </a:r>
          </a:p>
          <a:p>
            <a:r>
              <a:rPr lang="en-US" dirty="0"/>
              <a:t>Other Toastmasters and District leaders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3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After the Demonstration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sponsors and mentors.</a:t>
            </a:r>
          </a:p>
          <a:p>
            <a:r>
              <a:rPr lang="en-US" dirty="0"/>
              <a:t>Question-and-answer.</a:t>
            </a:r>
          </a:p>
          <a:p>
            <a:r>
              <a:rPr lang="en-US" dirty="0"/>
              <a:t>Toastmasters share success stories.</a:t>
            </a:r>
          </a:p>
          <a:p>
            <a:r>
              <a:rPr lang="en-US" dirty="0"/>
              <a:t>Complete Application to Organize.</a:t>
            </a:r>
          </a:p>
          <a:p>
            <a:r>
              <a:rPr lang="en-US" dirty="0"/>
              <a:t>Submit Application to Organize and charter fee.</a:t>
            </a:r>
          </a:p>
        </p:txBody>
      </p:sp>
    </p:spTree>
    <p:extLst>
      <p:ext uri="{BB962C8B-B14F-4D97-AF65-F5344CB8AC3E}">
        <p14:creationId xmlns:p14="http://schemas.microsoft.com/office/powerpoint/2010/main" val="4137816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Launch a Community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Steps to Chartering</a:t>
            </a:r>
          </a:p>
          <a:p>
            <a:r>
              <a:rPr lang="en-US" dirty="0"/>
              <a:t>Plan a demonstration meeting.</a:t>
            </a:r>
          </a:p>
          <a:p>
            <a:r>
              <a:rPr lang="en-US" dirty="0"/>
              <a:t>Publicize the meeting.</a:t>
            </a:r>
          </a:p>
          <a:p>
            <a:r>
              <a:rPr lang="en-US" dirty="0"/>
              <a:t>Contact the local chamber of commerce.</a:t>
            </a:r>
          </a:p>
          <a:p>
            <a:r>
              <a:rPr lang="en-US" dirty="0"/>
              <a:t>Display posters and announcements.</a:t>
            </a:r>
          </a:p>
          <a:p>
            <a:r>
              <a:rPr lang="en-US" dirty="0"/>
              <a:t>Target specialized groups.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6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Feed Their Enthusiasm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Steps to Chartering</a:t>
            </a:r>
          </a:p>
          <a:p>
            <a:r>
              <a:rPr lang="en-US" dirty="0"/>
              <a:t>Announce the next meeting.</a:t>
            </a:r>
          </a:p>
          <a:p>
            <a:r>
              <a:rPr lang="en-US" dirty="0"/>
              <a:t>Select temporary officers.</a:t>
            </a:r>
          </a:p>
          <a:p>
            <a:r>
              <a:rPr lang="en-US" dirty="0"/>
              <a:t>Follow up with reminder notices.</a:t>
            </a:r>
          </a:p>
          <a:p>
            <a:r>
              <a:rPr lang="en-US" dirty="0"/>
              <a:t>Collect dues.</a:t>
            </a:r>
          </a:p>
          <a:p>
            <a:r>
              <a:rPr lang="en-US" dirty="0"/>
              <a:t>Pay the charter fee.</a:t>
            </a:r>
          </a:p>
          <a:p>
            <a:r>
              <a:rPr lang="en-US" dirty="0"/>
              <a:t>Conclude with recognition.</a:t>
            </a:r>
          </a:p>
        </p:txBody>
      </p:sp>
    </p:spTree>
    <p:extLst>
      <p:ext uri="{BB962C8B-B14F-4D97-AF65-F5344CB8AC3E}">
        <p14:creationId xmlns:p14="http://schemas.microsoft.com/office/powerpoint/2010/main" val="289433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 your leadership skills.</a:t>
            </a:r>
          </a:p>
          <a:p>
            <a:r>
              <a:rPr lang="en-US" dirty="0"/>
              <a:t>Develop project-management abilities.</a:t>
            </a:r>
          </a:p>
          <a:p>
            <a:r>
              <a:rPr lang="en-US" dirty="0"/>
              <a:t>Expand your marketing expertise.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7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Complete the Charter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504701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/>
              <a:t>www.toastmasters.org</a:t>
            </a:r>
            <a:r>
              <a:rPr lang="en-US" altLang="en-US" b="1" dirty="0"/>
              <a:t>/121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ED3B98A-EE2D-9C4F-8A43-DC30ADBAF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92" y="2131883"/>
            <a:ext cx="2214254" cy="2865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AEC4-E768-5447-B9A2-F9FB20D3D9A0}"/>
              </a:ext>
            </a:extLst>
          </p:cNvPr>
          <p:cNvGrpSpPr/>
          <p:nvPr/>
        </p:nvGrpSpPr>
        <p:grpSpPr>
          <a:xfrm>
            <a:off x="2034647" y="2537697"/>
            <a:ext cx="2214254" cy="2865505"/>
            <a:chOff x="1111856" y="2746343"/>
            <a:chExt cx="2214254" cy="286550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536803-D84C-2F4F-94F1-1683EB0C3404}"/>
                </a:ext>
              </a:extLst>
            </p:cNvPr>
            <p:cNvSpPr/>
            <p:nvPr/>
          </p:nvSpPr>
          <p:spPr>
            <a:xfrm>
              <a:off x="1112559" y="2748059"/>
              <a:ext cx="2212848" cy="286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10AD6A-1F4D-5A49-A5CF-276E80F29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856" y="2746343"/>
              <a:ext cx="2214254" cy="286550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904DBC-1B19-C342-9CAC-0FB97FDF559A}"/>
              </a:ext>
            </a:extLst>
          </p:cNvPr>
          <p:cNvGrpSpPr/>
          <p:nvPr/>
        </p:nvGrpSpPr>
        <p:grpSpPr>
          <a:xfrm>
            <a:off x="6096000" y="2135316"/>
            <a:ext cx="2212848" cy="2862072"/>
            <a:chOff x="3049849" y="3171481"/>
            <a:chExt cx="2212848" cy="28620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4EDA63-91B0-2E4E-A737-3E7BC0D5BED5}"/>
                </a:ext>
              </a:extLst>
            </p:cNvPr>
            <p:cNvSpPr/>
            <p:nvPr/>
          </p:nvSpPr>
          <p:spPr>
            <a:xfrm>
              <a:off x="3049849" y="3171481"/>
              <a:ext cx="2212848" cy="286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92D421-2C84-504A-874F-7CEA2D253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0473" y="3171481"/>
              <a:ext cx="2211601" cy="286207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44FAA0-713A-5A47-9A9E-E74B75E49317}"/>
              </a:ext>
            </a:extLst>
          </p:cNvPr>
          <p:cNvGrpSpPr/>
          <p:nvPr/>
        </p:nvGrpSpPr>
        <p:grpSpPr>
          <a:xfrm>
            <a:off x="2750798" y="2945330"/>
            <a:ext cx="2212848" cy="2863686"/>
            <a:chOff x="9007677" y="36379"/>
            <a:chExt cx="2212848" cy="28636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653C1F-C8B9-6C4C-831B-2C390895B20A}"/>
                </a:ext>
              </a:extLst>
            </p:cNvPr>
            <p:cNvSpPr/>
            <p:nvPr/>
          </p:nvSpPr>
          <p:spPr>
            <a:xfrm>
              <a:off x="9007677" y="37186"/>
              <a:ext cx="2212848" cy="286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F6C665D-4710-DA40-9A3A-DA408BDB7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07677" y="36379"/>
              <a:ext cx="2212848" cy="286368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ADD762-6348-4C49-A624-D5409F43BEA3}"/>
              </a:ext>
            </a:extLst>
          </p:cNvPr>
          <p:cNvGrpSpPr/>
          <p:nvPr/>
        </p:nvGrpSpPr>
        <p:grpSpPr>
          <a:xfrm>
            <a:off x="6700490" y="2537697"/>
            <a:ext cx="2214254" cy="2865505"/>
            <a:chOff x="8536761" y="2701790"/>
            <a:chExt cx="2214254" cy="286550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83E9EA-AD1E-964C-B5F6-89FCEA0D0FE9}"/>
                </a:ext>
              </a:extLst>
            </p:cNvPr>
            <p:cNvSpPr/>
            <p:nvPr/>
          </p:nvSpPr>
          <p:spPr>
            <a:xfrm>
              <a:off x="8537464" y="2703506"/>
              <a:ext cx="2212848" cy="286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202170-D1F9-A043-A126-53338D4A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36761" y="2701790"/>
              <a:ext cx="2214254" cy="286550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0C891B-8714-EE45-BB0B-944AA1A87221}"/>
              </a:ext>
            </a:extLst>
          </p:cNvPr>
          <p:cNvGrpSpPr/>
          <p:nvPr/>
        </p:nvGrpSpPr>
        <p:grpSpPr>
          <a:xfrm>
            <a:off x="7415938" y="2940078"/>
            <a:ext cx="2214254" cy="2865505"/>
            <a:chOff x="6612817" y="1897286"/>
            <a:chExt cx="2214254" cy="286550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DF638D-0489-124F-9120-F56AFD13481C}"/>
                </a:ext>
              </a:extLst>
            </p:cNvPr>
            <p:cNvSpPr/>
            <p:nvPr/>
          </p:nvSpPr>
          <p:spPr>
            <a:xfrm>
              <a:off x="6613520" y="1899002"/>
              <a:ext cx="2212848" cy="286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1BA8B1-D628-CD44-9F9B-1875BD1BF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2817" y="1897286"/>
              <a:ext cx="2214254" cy="286550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5C62C2-5D10-2E4B-9777-CC9B1BB15220}"/>
              </a:ext>
            </a:extLst>
          </p:cNvPr>
          <p:cNvGrpSpPr/>
          <p:nvPr/>
        </p:nvGrpSpPr>
        <p:grpSpPr>
          <a:xfrm>
            <a:off x="8334075" y="2936645"/>
            <a:ext cx="2214254" cy="2865505"/>
            <a:chOff x="6269091" y="2849090"/>
            <a:chExt cx="2214254" cy="286550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D217BA-C777-D847-82B9-9F812BF3DD14}"/>
                </a:ext>
              </a:extLst>
            </p:cNvPr>
            <p:cNvSpPr/>
            <p:nvPr/>
          </p:nvSpPr>
          <p:spPr>
            <a:xfrm>
              <a:off x="6269794" y="2850806"/>
              <a:ext cx="2212848" cy="286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A1C326-DED9-FC47-91FA-F87858E6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9091" y="2849090"/>
              <a:ext cx="2214254" cy="2865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47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Plan the 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Invite the guests.</a:t>
            </a:r>
          </a:p>
          <a:p>
            <a:r>
              <a:rPr lang="en-US" dirty="0"/>
              <a:t>Plan the meal.</a:t>
            </a:r>
          </a:p>
          <a:p>
            <a:r>
              <a:rPr lang="en-US" dirty="0"/>
              <a:t>Publicize the charter presentation.</a:t>
            </a:r>
          </a:p>
          <a:p>
            <a:r>
              <a:rPr lang="en-US" dirty="0"/>
              <a:t>Form committees.</a:t>
            </a:r>
          </a:p>
          <a:p>
            <a:r>
              <a:rPr lang="en-US" dirty="0"/>
              <a:t>Prepare a printed program.</a:t>
            </a:r>
          </a:p>
          <a:p>
            <a:r>
              <a:rPr lang="en-US" dirty="0"/>
              <a:t>Include a short meeting.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22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Closing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2A6D8-D24C-2D4A-855D-87301D107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/>
          <a:stretch>
            <a:fillRect/>
          </a:stretch>
        </p:blipFill>
        <p:spPr bwMode="auto">
          <a:xfrm>
            <a:off x="4441297" y="1235743"/>
            <a:ext cx="3339385" cy="43865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Session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sponsor’s duties.</a:t>
            </a:r>
          </a:p>
          <a:p>
            <a:r>
              <a:rPr lang="en-US" dirty="0"/>
              <a:t>Establish a corporate club.</a:t>
            </a:r>
          </a:p>
          <a:p>
            <a:r>
              <a:rPr lang="en-US" dirty="0"/>
              <a:t>Launch a community club.</a:t>
            </a:r>
          </a:p>
          <a:p>
            <a:r>
              <a:rPr lang="en-US" dirty="0"/>
              <a:t>Feed their enthusiasm.</a:t>
            </a:r>
          </a:p>
          <a:p>
            <a:r>
              <a:rPr lang="en-US" dirty="0"/>
              <a:t>Complete the charter.</a:t>
            </a:r>
          </a:p>
          <a:p>
            <a:r>
              <a:rPr lang="en-US" dirty="0"/>
              <a:t>Plan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9843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</a:rPr>
              <a:t>A Sponsor’s Duties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 the new club.</a:t>
            </a:r>
          </a:p>
          <a:p>
            <a:r>
              <a:rPr lang="en-US" dirty="0"/>
              <a:t>Set up regular club meetings.</a:t>
            </a:r>
          </a:p>
          <a:p>
            <a:r>
              <a:rPr lang="en-US" dirty="0"/>
              <a:t>Complete the paperwork and plan the charter presentation.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4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Types of Clubs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Corporate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Advanced</a:t>
            </a:r>
          </a:p>
          <a:p>
            <a:r>
              <a:rPr lang="en-US" dirty="0"/>
              <a:t>Specialty</a:t>
            </a:r>
          </a:p>
        </p:txBody>
      </p:sp>
    </p:spTree>
    <p:extLst>
      <p:ext uri="{BB962C8B-B14F-4D97-AF65-F5344CB8AC3E}">
        <p14:creationId xmlns:p14="http://schemas.microsoft.com/office/powerpoint/2010/main" val="395860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Establish a Corporate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New Club Information Kit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40C3C-79D9-8842-8CD3-53A8F8F53D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How to Build a Toastmasters Club</a:t>
            </a:r>
          </a:p>
          <a:p>
            <a:r>
              <a:rPr lang="en-US" dirty="0"/>
              <a:t>Forms</a:t>
            </a:r>
          </a:p>
          <a:p>
            <a:r>
              <a:rPr lang="en-US" dirty="0"/>
              <a:t>Promotional brochures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5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Establish a Corporate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Toastmasters Teamwork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40C3C-79D9-8842-8CD3-53A8F8F53D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Two sponsors</a:t>
            </a:r>
          </a:p>
          <a:p>
            <a:r>
              <a:rPr lang="en-US" dirty="0"/>
              <a:t>Two mentors</a:t>
            </a:r>
          </a:p>
          <a:p>
            <a:r>
              <a:rPr lang="en-US" dirty="0"/>
              <a:t>The District Director</a:t>
            </a:r>
          </a:p>
          <a:p>
            <a:r>
              <a:rPr lang="en-US" dirty="0"/>
              <a:t>The Club Growth Director</a:t>
            </a:r>
          </a:p>
          <a:p>
            <a:r>
              <a:rPr lang="en-US" dirty="0"/>
              <a:t>Other Toastmasters and District leaders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8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Establish a Corporate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Identify Your Target</a:t>
            </a:r>
            <a:endParaRPr lang="en-US" dirty="0"/>
          </a:p>
          <a:p>
            <a:r>
              <a:rPr lang="en-US" dirty="0"/>
              <a:t>Company</a:t>
            </a:r>
          </a:p>
          <a:p>
            <a:pPr marL="594360"/>
            <a:r>
              <a:rPr lang="en-US" sz="2400" dirty="0"/>
              <a:t>Size</a:t>
            </a:r>
          </a:p>
          <a:p>
            <a:pPr marL="594360"/>
            <a:r>
              <a:rPr lang="en-US" sz="2400" dirty="0"/>
              <a:t>Location</a:t>
            </a:r>
          </a:p>
          <a:p>
            <a:pPr marL="594360"/>
            <a:r>
              <a:rPr lang="en-US" sz="2400" dirty="0"/>
              <a:t>Revenue</a:t>
            </a:r>
          </a:p>
          <a:p>
            <a:r>
              <a:rPr lang="en-US" dirty="0"/>
              <a:t>Key contacts and decision-makers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40C3C-79D9-8842-8CD3-53A8F8F53D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Company</a:t>
            </a:r>
          </a:p>
          <a:p>
            <a:pPr marL="594360"/>
            <a:r>
              <a:rPr lang="en-US" sz="2400" dirty="0"/>
              <a:t>Strategies</a:t>
            </a:r>
          </a:p>
          <a:p>
            <a:pPr marL="594360"/>
            <a:r>
              <a:rPr lang="en-US" sz="2400" dirty="0"/>
              <a:t>Key initiatives</a:t>
            </a:r>
          </a:p>
          <a:p>
            <a:pPr marL="594360"/>
            <a:r>
              <a:rPr lang="en-US" sz="2400" dirty="0"/>
              <a:t>Priorities</a:t>
            </a:r>
          </a:p>
          <a:p>
            <a:pPr marL="594360"/>
            <a:r>
              <a:rPr lang="en-US" sz="2400" dirty="0"/>
              <a:t>Focus and mission</a:t>
            </a:r>
          </a:p>
          <a:p>
            <a:pPr marL="594360"/>
            <a:r>
              <a:rPr lang="en-US" sz="2400" dirty="0"/>
              <a:t>Recent news articles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1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Establish a Corporate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743" y="2767794"/>
            <a:ext cx="3439628" cy="436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Introduce Yourself.</a:t>
            </a:r>
          </a:p>
          <a:p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F28CB2-B970-E84C-ABF1-5612D4B33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5700">
            <a:off x="5377414" y="1415010"/>
            <a:ext cx="3112529" cy="4027979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2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618931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163</TotalTime>
  <Words>495</Words>
  <Application>Microsoft Macintosh PowerPoint</Application>
  <PresentationFormat>Widescreen</PresentationFormat>
  <Paragraphs>130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Starting from Scratch How to Sponsor New Clubs</vt:lpstr>
      <vt:lpstr>Introduction</vt:lpstr>
      <vt:lpstr>Session Topics</vt:lpstr>
      <vt:lpstr>A Sponsor’s Duties</vt:lpstr>
      <vt:lpstr>Types of Clubs</vt:lpstr>
      <vt:lpstr>Establish a Corporate Club</vt:lpstr>
      <vt:lpstr>Establish a Corporate Club</vt:lpstr>
      <vt:lpstr>Establish a Corporate Club</vt:lpstr>
      <vt:lpstr>Establish a Corporate Club</vt:lpstr>
      <vt:lpstr>Establish a Corporate Club</vt:lpstr>
      <vt:lpstr>Establish a Corporate Club</vt:lpstr>
      <vt:lpstr>Establish a Corporate Club</vt:lpstr>
      <vt:lpstr>Establish a Corporate Club</vt:lpstr>
      <vt:lpstr>Establish a Corporate Club</vt:lpstr>
      <vt:lpstr>Establish a Corporate Club</vt:lpstr>
      <vt:lpstr>Launch a Community Club</vt:lpstr>
      <vt:lpstr>After the Demonstration</vt:lpstr>
      <vt:lpstr>Launch a Community Club</vt:lpstr>
      <vt:lpstr>Feed Their Enthusiasm</vt:lpstr>
      <vt:lpstr>Complete the Charter</vt:lpstr>
      <vt:lpstr>Plan the Presentation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Class Club Coach</dc:title>
  <dc:creator>Robert Ingram</dc:creator>
  <cp:lastModifiedBy>Ciara Bourne</cp:lastModifiedBy>
  <cp:revision>14</cp:revision>
  <dcterms:created xsi:type="dcterms:W3CDTF">2020-10-14T20:37:45Z</dcterms:created>
  <dcterms:modified xsi:type="dcterms:W3CDTF">2020-11-24T03:59:50Z</dcterms:modified>
</cp:coreProperties>
</file>